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92" r:id="rId1"/>
  </p:sldMasterIdLst>
  <p:notesMasterIdLst>
    <p:notesMasterId r:id="rId19"/>
  </p:notesMasterIdLst>
  <p:handoutMasterIdLst>
    <p:handoutMasterId r:id="rId20"/>
  </p:handoutMasterIdLst>
  <p:sldIdLst>
    <p:sldId id="311" r:id="rId2"/>
    <p:sldId id="304" r:id="rId3"/>
    <p:sldId id="323" r:id="rId4"/>
    <p:sldId id="324" r:id="rId5"/>
    <p:sldId id="295" r:id="rId6"/>
    <p:sldId id="312" r:id="rId7"/>
    <p:sldId id="257" r:id="rId8"/>
    <p:sldId id="326" r:id="rId9"/>
    <p:sldId id="325" r:id="rId10"/>
    <p:sldId id="328" r:id="rId11"/>
    <p:sldId id="329" r:id="rId12"/>
    <p:sldId id="330" r:id="rId13"/>
    <p:sldId id="333" r:id="rId14"/>
    <p:sldId id="332" r:id="rId15"/>
    <p:sldId id="331" r:id="rId16"/>
    <p:sldId id="334" r:id="rId17"/>
    <p:sldId id="327" r:id="rId18"/>
  </p:sldIdLst>
  <p:sldSz cx="12198350" cy="6858000"/>
  <p:notesSz cx="9236075" cy="6950075"/>
  <p:defaultTextStyle>
    <a:defPPr>
      <a:defRPr lang="en-I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EYInterstate Light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4C4CD"/>
    <a:srgbClr val="747480"/>
    <a:srgbClr val="FFE600"/>
    <a:srgbClr val="2E2E38"/>
    <a:srgbClr val="808080"/>
    <a:srgbClr val="000000"/>
    <a:srgbClr val="FF9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13" autoAdjust="0"/>
  </p:normalViewPr>
  <p:slideViewPr>
    <p:cSldViewPr snapToGrid="0" snapToObjects="1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8D2BC9-77F0-487D-8265-FE90EFBD3D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019" cy="34762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E73F9-A2C8-47B0-9AA2-F2BE5DBA01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231947" y="0"/>
            <a:ext cx="4002019" cy="34762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1B4DB20-D4BA-4969-84D1-011811A71462}" type="datetimeFigureOut">
              <a:rPr lang="en-GB"/>
              <a:pPr>
                <a:defRPr/>
              </a:pPr>
              <a:t>12/11/2025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DABFEF-2CD3-485C-9890-D4D0E441E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601257"/>
            <a:ext cx="4002019" cy="34762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4A0C3-0F27-483B-9723-62AEB327DD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6E3A670C-CDD6-41D6-A0CB-FE9C93A565D6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648455-CA36-47B4-8A78-15122E004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019" cy="34762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AF233F-8352-4BBB-BC1B-0B19E15E642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231947" y="0"/>
            <a:ext cx="4002019" cy="34762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5FBBAFE9-B2B5-4D92-B3B4-68426DECE8FA}" type="datetimeFigureOut">
              <a:rPr lang="en-GB"/>
              <a:pPr>
                <a:defRPr/>
              </a:pPr>
              <a:t>12/11/2025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C905A2A-0BE9-474D-9C45-DB633D4E67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648BD0-0AC9-4979-B663-7D9F01C33F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9A4AB-76FC-451D-98B2-BC3AAF35CA2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601257"/>
            <a:ext cx="4002019" cy="34762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E79AC-5718-4E40-8726-1C0F486BC9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DAD285C7-E723-4C72-B6FF-41805A4EC5D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789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4768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15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1544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16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3872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17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868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38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AA6E350-F393-4AFC-8BDB-FA414BE73E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B223460-6A27-4617-9439-2B122BEAA6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1793F37-BF0F-42FC-B837-7A4013096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fld id="{26CCA119-A0D5-4DCF-93EC-AB5F538A6106}" type="slidenum">
              <a:rPr lang="en-GB" altLang="en-US">
                <a:latin typeface="Arial" panose="020B0604020202020204" pitchFamily="34" charset="0"/>
              </a:rPr>
              <a:pPr/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480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7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731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9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307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235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45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698F4A48-2991-40F5-9D90-6D8F1C6953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367AC312-078F-4A8E-BDA7-C2359171A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C99382A-B177-4E0B-AC7E-A0D728E82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anose="02000506000000020004" pitchFamily="2" charset="0"/>
              </a:defRPr>
            </a:lvl9pPr>
          </a:lstStyle>
          <a:p>
            <a:fld id="{74D9FD16-84BA-4D31-B437-29B7F69E5B8C}" type="slidenum">
              <a:rPr lang="en-GB" altLang="en-US">
                <a:latin typeface="Arial" panose="020B0604020202020204" pitchFamily="34" charset="0"/>
              </a:rPr>
              <a:pPr/>
              <a:t>12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16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6190866D-5C12-4D90-8F18-630549C3E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5">
            <a:extLst>
              <a:ext uri="{FF2B5EF4-FFF2-40B4-BE49-F238E27FC236}">
                <a16:creationId xmlns:a16="http://schemas.microsoft.com/office/drawing/2014/main" id="{10769AC8-C31B-48FA-AD66-FF2EFADB6399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D21AC35C-ED46-4E84-90C9-A4E4D2117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306FE6B-2888-42EC-9409-22E0C44C3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2FC3DF6-2861-4293-9E33-F3E405EF9F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5580" y="2422865"/>
            <a:ext cx="5422755" cy="3912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 sz="16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706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52404CBD-5A89-410C-99E1-3D03B0BC5BFE}"/>
              </a:ext>
            </a:extLst>
          </p:cNvPr>
          <p:cNvSpPr txBox="1">
            <a:spLocks/>
          </p:cNvSpPr>
          <p:nvPr/>
        </p:nvSpPr>
        <p:spPr>
          <a:xfrm>
            <a:off x="477838" y="1489075"/>
            <a:ext cx="2338387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350" y="2526765"/>
            <a:ext cx="5292000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3350" y="4632765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3350" y="4971442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0070C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966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CC822E6-69C2-4C93-B904-10BDBBD8B48A}"/>
              </a:ext>
            </a:extLst>
          </p:cNvPr>
          <p:cNvSpPr txBox="1">
            <a:spLocks/>
          </p:cNvSpPr>
          <p:nvPr/>
        </p:nvSpPr>
        <p:spPr>
          <a:xfrm>
            <a:off x="4929188" y="979488"/>
            <a:ext cx="2339975" cy="882650"/>
          </a:xfrm>
          <a:prstGeom prst="rect">
            <a:avLst/>
          </a:prstGeom>
        </p:spPr>
        <p:txBody>
          <a:bodyPr lIns="0" tIns="0" rIns="0" bIns="0"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1200" dirty="0">
                <a:solidFill>
                  <a:srgbClr val="0070C0"/>
                </a:solidFill>
                <a:latin typeface="Georgia" panose="02040502050405020303" pitchFamily="18" charset="0"/>
              </a:rPr>
              <a:t>“ 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3175" y="2060235"/>
            <a:ext cx="5292000" cy="3025522"/>
          </a:xfrm>
        </p:spPr>
        <p:txBody>
          <a:bodyPr>
            <a:noAutofit/>
          </a:bodyPr>
          <a:lstStyle>
            <a:lvl1pPr marL="0" indent="0" algn="ctr">
              <a:buNone/>
              <a:defRPr lang="en-US" sz="28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53175" y="5506678"/>
            <a:ext cx="5292000" cy="316838"/>
          </a:xfrm>
        </p:spPr>
        <p:txBody>
          <a:bodyPr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53175" y="5818717"/>
            <a:ext cx="5292000" cy="316838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4772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7180" y="0"/>
            <a:ext cx="5971170" cy="68580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7221" y="2578743"/>
            <a:ext cx="4537959" cy="1055708"/>
          </a:xfrm>
        </p:spPr>
        <p:txBody>
          <a:bodyPr/>
          <a:lstStyle>
            <a:lvl1pPr marL="0" indent="0">
              <a:buNone/>
              <a:defRPr sz="30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1" y="3840384"/>
            <a:ext cx="4537959" cy="1055708"/>
          </a:xfrm>
        </p:spPr>
        <p:txBody>
          <a:bodyPr/>
          <a:lstStyle>
            <a:lvl1pPr marL="0" indent="0">
              <a:buNone/>
              <a:defRPr sz="1600"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0418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10">
            <a:extLst>
              <a:ext uri="{FF2B5EF4-FFF2-40B4-BE49-F238E27FC236}">
                <a16:creationId xmlns:a16="http://schemas.microsoft.com/office/drawing/2014/main" id="{A3682031-9B01-486C-8C1F-97EE3B233B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8DA108F2-13C3-488B-84E0-54E3FCC0F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917" y="1137920"/>
            <a:ext cx="4957505" cy="4267457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table</a:t>
            </a:r>
            <a:endParaRPr lang="en-IN" noProof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3461" y="3813288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3461" y="4055931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23008" y="1137920"/>
            <a:ext cx="5465425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23008" y="1635009"/>
            <a:ext cx="5465425" cy="161155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96150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E46E2137-6810-4311-B9FD-282909F96F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92168F1F-8BDB-4CA7-BF41-1748218A9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616">
              <a:defRPr>
                <a:solidFill>
                  <a:schemeClr val="bg1"/>
                </a:solidFill>
              </a:defRPr>
            </a:lvl2pPr>
            <a:lvl3pPr marL="713232">
              <a:defRPr>
                <a:solidFill>
                  <a:schemeClr val="bg1"/>
                </a:solidFill>
              </a:defRPr>
            </a:lvl3pPr>
            <a:lvl4pPr marL="1069848">
              <a:defRPr>
                <a:solidFill>
                  <a:schemeClr val="bg1"/>
                </a:solidFill>
              </a:defRPr>
            </a:lvl4pPr>
            <a:lvl5pPr marL="1426464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311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1E7F6A65-B541-4706-B5A6-2E37F66B0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CFD09201-3768-419C-AC3C-403F2B919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798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>
            <a:extLst>
              <a:ext uri="{FF2B5EF4-FFF2-40B4-BE49-F238E27FC236}">
                <a16:creationId xmlns:a16="http://schemas.microsoft.com/office/drawing/2014/main" id="{7C1AA530-8076-4279-9015-B49F476CBC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410688F-DF3B-4046-A320-26767BEB9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001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1CB4BD2E-8584-41AD-9B7F-09EA1C0A205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7574DB-9E97-48EA-B8CA-68E4CCD10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632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918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9632" y="1137920"/>
            <a:ext cx="5393208" cy="640800"/>
          </a:xfrm>
        </p:spPr>
        <p:txBody>
          <a:bodyPr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55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5F4F22EF-7F13-4CC2-9428-0F14CDA81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427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C5BEE64E-3DF1-48CE-AC84-590398D4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64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664FF9D4-E241-4C50-85EE-01EB2E5F9231}"/>
              </a:ext>
            </a:extLst>
          </p:cNvPr>
          <p:cNvSpPr>
            <a:spLocks noChangeAspect="1" noChangeArrowheads="1"/>
          </p:cNvSpPr>
          <p:nvPr/>
        </p:nvSpPr>
        <p:spPr bwMode="gray"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endParaRPr lang="en-GB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C1E8-4AC6-47C6-820B-7887EC58FDE4}"/>
              </a:ext>
            </a:extLst>
          </p:cNvPr>
          <p:cNvCxnSpPr>
            <a:cxnSpLocks/>
          </p:cNvCxnSpPr>
          <p:nvPr/>
        </p:nvCxnSpPr>
        <p:spPr>
          <a:xfrm>
            <a:off x="1333500" y="5708650"/>
            <a:ext cx="8121650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EAA745D-3F94-4D2D-A905-ED82A573C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1200">
                <a:solidFill>
                  <a:srgbClr val="82829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Written by</a:t>
            </a:r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F8E30689-428E-4010-B27B-AF9AF9A42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184" y="6019189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184" y="6216807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55923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F4EA33AD-CBDB-48A1-AEEA-544B0736F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481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EA279187-0CB2-4DC7-943C-D4362C30D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336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6F04F3F1-517F-4C7F-A737-A8EFBBF7F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001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014E3C34-4979-458C-8D05-971400E5C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8350" cy="68580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/>
              <a:t>Click icon to add media</a:t>
            </a:r>
            <a:endParaRPr lang="en-IN" noProof="0" dirty="0"/>
          </a:p>
        </p:txBody>
      </p:sp>
    </p:spTree>
    <p:extLst>
      <p:ext uri="{BB962C8B-B14F-4D97-AF65-F5344CB8AC3E}">
        <p14:creationId xmlns:p14="http://schemas.microsoft.com/office/powerpoint/2010/main" val="32959692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F6A1CCAA-62F3-42F3-AE0C-049C78F8B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8126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8E26AD8D-006B-49A1-BC56-FD716AF7D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063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9C6D3C4-C51F-4452-93E4-F84D097B1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21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50A2E552-7B1C-4B05-898F-49D3F9C6B3C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4C67AD04-3383-4580-9338-A7DF7815E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buClr>
                <a:schemeClr val="bg2"/>
              </a:buCl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28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E5703958-34F3-454D-8EF6-EB23F80EF2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3EF28F24-D056-4D3B-9BFC-025990028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492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">
            <a:extLst>
              <a:ext uri="{FF2B5EF4-FFF2-40B4-BE49-F238E27FC236}">
                <a16:creationId xmlns:a16="http://schemas.microsoft.com/office/drawing/2014/main" id="{24F99DFD-19C9-4EF4-91DD-F66E888AE3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7724775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241ED2E9-4248-4154-9229-FFC4B5EFB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9120" y="1"/>
            <a:ext cx="3999231" cy="6156104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1"/>
            <a:ext cx="7299642" cy="8737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09918" y="2311401"/>
            <a:ext cx="3580117" cy="384470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29443" y="2311401"/>
            <a:ext cx="3580117" cy="1254759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29443" y="4236721"/>
            <a:ext cx="3580117" cy="19441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3164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>
            <a:extLst>
              <a:ext uri="{FF2B5EF4-FFF2-40B4-BE49-F238E27FC236}">
                <a16:creationId xmlns:a16="http://schemas.microsoft.com/office/drawing/2014/main" id="{6A15421E-4EA6-47DC-8FF3-DAEFA853347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5575" y="908050"/>
            <a:ext cx="889158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26E96D-1615-4414-9DA1-16DF2BB83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84460" cy="6857999"/>
          </a:xfrm>
        </p:spPr>
        <p:txBody>
          <a:bodyPr rtlCol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IN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5293" y="1137921"/>
            <a:ext cx="2742882" cy="5018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727083" y="1137921"/>
            <a:ext cx="2803842" cy="501818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8819832" y="1137921"/>
            <a:ext cx="2768600" cy="2796151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15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>
            <a:extLst>
              <a:ext uri="{FF2B5EF4-FFF2-40B4-BE49-F238E27FC236}">
                <a16:creationId xmlns:a16="http://schemas.microsoft.com/office/drawing/2014/main" id="{8FF74327-EE18-4A93-B4DE-D5246508268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908050"/>
            <a:ext cx="1098073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69EAAF37-DD52-4A13-A27E-96519A025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05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2800" y="2851522"/>
            <a:ext cx="4447800" cy="1202318"/>
          </a:xfrm>
        </p:spPr>
        <p:txBody>
          <a:bodyPr rtlCol="0" anchor="ctr">
            <a:noAutofit/>
          </a:bodyPr>
          <a:lstStyle>
            <a:lvl1pPr marL="0" indent="0">
              <a:buNone/>
              <a:defRPr kumimoji="0" lang="en-IN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0548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AF6FD9-93E7-4137-B753-0696755BD1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D461262-9323-465C-9C51-8777B5578C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45CFA693-E91B-43CC-B5B8-0AF459F62896}"/>
              </a:ext>
            </a:extLst>
          </p:cNvPr>
          <p:cNvSpPr txBox="1">
            <a:spLocks/>
          </p:cNvSpPr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DBDBB20-DA7B-4EA8-9594-84A1D3A4EA29}" type="datetime3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12 November 2025</a:t>
            </a:fld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E9F31D67-E59D-488B-A418-10B47029E471}"/>
              </a:ext>
            </a:extLst>
          </p:cNvPr>
          <p:cNvSpPr txBox="1">
            <a:spLocks/>
          </p:cNvSpPr>
          <p:nvPr/>
        </p:nvSpPr>
        <p:spPr>
          <a:xfrm>
            <a:off x="3162300" y="6470650"/>
            <a:ext cx="3086100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Maharashtra State Board of Technical Education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FA0C3EA0-3C85-4236-8D60-88634AF47AD8}"/>
              </a:ext>
            </a:extLst>
          </p:cNvPr>
          <p:cNvSpPr txBox="1">
            <a:spLocks/>
          </p:cNvSpPr>
          <p:nvPr/>
        </p:nvSpPr>
        <p:spPr>
          <a:xfrm>
            <a:off x="609600" y="6470650"/>
            <a:ext cx="663575" cy="18097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tx1"/>
                </a:solidFill>
                <a:latin typeface="EYInterstate Light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YInterstate Light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YInterstate Light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YInterstate Light" pitchFamily="2" charset="0"/>
              </a:defRPr>
            </a:lvl9pPr>
          </a:lstStyle>
          <a:p>
            <a:pPr eaLnBrk="1" hangingPunct="1"/>
            <a:r>
              <a:rPr lang="en-GB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Page </a:t>
            </a:r>
            <a:fld id="{D64FE80A-C4D7-4CFF-974C-7AE2B3211A04}" type="slidenum">
              <a:rPr lang="en-IN" altLang="en-US" sz="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pPr eaLnBrk="1" hangingPunct="1"/>
              <a:t>‹#›</a:t>
            </a:fld>
            <a:endParaRPr lang="en-US" altLang="en-US" sz="80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27" r:id="rId9"/>
    <p:sldLayoutId id="2147484038" r:id="rId10"/>
    <p:sldLayoutId id="2147484039" r:id="rId11"/>
    <p:sldLayoutId id="2147484028" r:id="rId12"/>
    <p:sldLayoutId id="2147484040" r:id="rId13"/>
    <p:sldLayoutId id="2147484041" r:id="rId14"/>
    <p:sldLayoutId id="2147484042" r:id="rId15"/>
    <p:sldLayoutId id="2147484043" r:id="rId16"/>
    <p:sldLayoutId id="2147484044" r:id="rId17"/>
    <p:sldLayoutId id="2147484045" r:id="rId18"/>
    <p:sldLayoutId id="2147484046" r:id="rId19"/>
    <p:sldLayoutId id="2147484047" r:id="rId20"/>
    <p:sldLayoutId id="2147484048" r:id="rId21"/>
    <p:sldLayoutId id="2147484049" r:id="rId22"/>
    <p:sldLayoutId id="2147484050" r:id="rId23"/>
    <p:sldLayoutId id="2147484051" r:id="rId24"/>
    <p:sldLayoutId id="2147484052" r:id="rId25"/>
  </p:sldLayoutIdLst>
  <p:hf sldNum="0"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 Light" panose="020F0302020204030204" pitchFamily="34" charset="0"/>
          <a:cs typeface="Calibri Light" panose="020F0302020204030204" pitchFamily="34" charset="0"/>
        </a:defRPr>
      </a:lvl9pPr>
    </p:titleStyle>
    <p:bodyStyle>
      <a:lvl1pPr marL="355600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20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7127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068388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6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425575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4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1782763" indent="-355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Arial" panose="020B0604020202020204" pitchFamily="34" charset="0"/>
        <a:buChar char="►"/>
        <a:defRPr sz="12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238CC6D8-08B9-4D7E-8751-D9E7B94C062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5988" y="1476375"/>
            <a:ext cx="5422900" cy="860425"/>
          </a:xfrm>
        </p:spPr>
        <p:txBody>
          <a:bodyPr/>
          <a:lstStyle/>
          <a:p>
            <a:r>
              <a:rPr lang="en-IN" altLang="en-US" dirty="0"/>
              <a:t>CO_IF_22316_UO1</a:t>
            </a:r>
          </a:p>
        </p:txBody>
      </p:sp>
      <p:sp>
        <p:nvSpPr>
          <p:cNvPr id="28675" name="Subtitle 2">
            <a:extLst>
              <a:ext uri="{FF2B5EF4-FFF2-40B4-BE49-F238E27FC236}">
                <a16:creationId xmlns:a16="http://schemas.microsoft.com/office/drawing/2014/main" id="{F827DF0D-1E8A-4A16-912E-07B0822DAF1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5988" y="2422525"/>
            <a:ext cx="5422900" cy="1374775"/>
          </a:xfrm>
        </p:spPr>
        <p:txBody>
          <a:bodyPr/>
          <a:lstStyle/>
          <a:p>
            <a:pPr fontAlgn="base"/>
            <a:r>
              <a:rPr lang="en-GB" altLang="en-US" sz="1200" dirty="0"/>
              <a:t>Prerana Jalgaonkar, Lecturer , </a:t>
            </a:r>
            <a:r>
              <a:rPr lang="en-GB" altLang="en-US" sz="1200" dirty="0" err="1"/>
              <a:t>Vidyalankar</a:t>
            </a:r>
            <a:r>
              <a:rPr lang="en-GB" altLang="en-US" sz="1200" dirty="0"/>
              <a:t> Polytechnic</a:t>
            </a:r>
          </a:p>
          <a:p>
            <a:pPr fontAlgn="base"/>
            <a:r>
              <a:rPr lang="en-IN" altLang="en-US" b="1" dirty="0"/>
              <a:t>Date: 01 July2020</a:t>
            </a:r>
          </a:p>
          <a:p>
            <a:pPr lvl="0">
              <a:defRPr/>
            </a:pPr>
            <a:r>
              <a:rPr lang="en-IN" b="1" dirty="0"/>
              <a:t>MSBTE LEAD: Learning at your Doorstep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Basic Concepts and </a:t>
            </a:r>
            <a:r>
              <a:rPr lang="en" dirty="0"/>
              <a:t>Features of OOP : Data Abstraction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Hiding internal implementation, shows essential information to user. e.g. ATM </a:t>
            </a:r>
          </a:p>
          <a:p>
            <a:pPr>
              <a:lnSpc>
                <a:spcPct val="250000"/>
              </a:lnSpc>
            </a:pPr>
            <a:r>
              <a:rPr lang="en-US" dirty="0"/>
              <a:t>Customer is not aware about Internal Details of ATM machine 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  <p:pic>
        <p:nvPicPr>
          <p:cNvPr id="1026" name="Picture 2" descr="atm usage icons illustration with money withdrawal steps">
            <a:extLst>
              <a:ext uri="{FF2B5EF4-FFF2-40B4-BE49-F238E27FC236}">
                <a16:creationId xmlns:a16="http://schemas.microsoft.com/office/drawing/2014/main" id="{E2A33F61-FB3C-410A-9BDD-69606758B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50" y="2214562"/>
            <a:ext cx="333375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94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Basic Concepts and </a:t>
            </a:r>
            <a:r>
              <a:rPr lang="en" dirty="0"/>
              <a:t>Features of OOP : Data Encapsulation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0574" y="1138238"/>
            <a:ext cx="11410122" cy="519630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It is combining data and functions inside a class. </a:t>
            </a:r>
          </a:p>
          <a:p>
            <a:pPr>
              <a:lnSpc>
                <a:spcPct val="150000"/>
              </a:lnSpc>
            </a:pPr>
            <a:r>
              <a:rPr lang="en-US" dirty="0"/>
              <a:t>In the Class, various methods access same data.</a:t>
            </a:r>
          </a:p>
          <a:p>
            <a:pPr>
              <a:lnSpc>
                <a:spcPct val="150000"/>
              </a:lnSpc>
            </a:pPr>
            <a:r>
              <a:rPr lang="en-US" dirty="0"/>
              <a:t>Combining of </a:t>
            </a:r>
            <a:r>
              <a:rPr lang="en-US" b="1" dirty="0"/>
              <a:t>state</a:t>
            </a:r>
            <a:r>
              <a:rPr lang="en-US" dirty="0"/>
              <a:t> and </a:t>
            </a:r>
            <a:r>
              <a:rPr lang="en-US" b="1" dirty="0"/>
              <a:t>behavior</a:t>
            </a:r>
            <a:r>
              <a:rPr lang="en-US" dirty="0"/>
              <a:t> in a single unit  is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 known as encapsulation.</a:t>
            </a:r>
          </a:p>
          <a:p>
            <a:pPr>
              <a:lnSpc>
                <a:spcPct val="150000"/>
              </a:lnSpc>
            </a:pPr>
            <a:r>
              <a:rPr lang="en-US" dirty="0"/>
              <a:t>Protects objects from unwanted access.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FFD292-E8F5-45B2-A553-15E3AFE70B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19" r="13146"/>
          <a:stretch/>
        </p:blipFill>
        <p:spPr>
          <a:xfrm>
            <a:off x="6580735" y="1138238"/>
            <a:ext cx="4095779" cy="446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04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Basic Concepts and </a:t>
            </a:r>
            <a:r>
              <a:rPr lang="en" dirty="0"/>
              <a:t>Features of OOP : Inheritance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It is process of creating a new class from existing class.</a:t>
            </a:r>
          </a:p>
          <a:p>
            <a:pPr>
              <a:lnSpc>
                <a:spcPct val="200000"/>
              </a:lnSpc>
            </a:pPr>
            <a:r>
              <a:rPr lang="en-US" dirty="0"/>
              <a:t>Existing class is parent class  or base class and new class </a:t>
            </a:r>
          </a:p>
          <a:p>
            <a:pPr>
              <a:lnSpc>
                <a:spcPct val="200000"/>
              </a:lnSpc>
            </a:pPr>
            <a:r>
              <a:rPr lang="en-US" dirty="0"/>
              <a:t>e.g. Base Class : Vehicle , sub classes : 2 wheeler,3 wheeler,4 wheeler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47457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Basic Concepts and </a:t>
            </a:r>
            <a:r>
              <a:rPr lang="en" dirty="0"/>
              <a:t>Features of OOP : Polymorphism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It is the ability to take more than one form </a:t>
            </a:r>
          </a:p>
          <a:p>
            <a:pPr>
              <a:lnSpc>
                <a:spcPct val="250000"/>
              </a:lnSpc>
            </a:pPr>
            <a:r>
              <a:rPr lang="en-US" dirty="0"/>
              <a:t>This property allows objects to perform different tasks</a:t>
            </a:r>
          </a:p>
          <a:p>
            <a:pPr>
              <a:lnSpc>
                <a:spcPct val="250000"/>
              </a:lnSpc>
            </a:pPr>
            <a:r>
              <a:rPr lang="en-US" dirty="0"/>
              <a:t>e.g. add() can be used to add integer , float , double datatype values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2384388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Basic Concepts and </a:t>
            </a:r>
            <a:r>
              <a:rPr lang="en" dirty="0"/>
              <a:t>Features of OOP : Dynamic Binding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It is a process of linking a block of code executed with reference to a method call is determined at run time.</a:t>
            </a:r>
          </a:p>
          <a:p>
            <a:pPr>
              <a:lnSpc>
                <a:spcPct val="250000"/>
              </a:lnSpc>
            </a:pPr>
            <a:r>
              <a:rPr lang="en-US" dirty="0"/>
              <a:t>It is used when multiple class contain different implementations of the same method.</a:t>
            </a:r>
          </a:p>
          <a:p>
            <a:pPr>
              <a:lnSpc>
                <a:spcPct val="250000"/>
              </a:lnSpc>
            </a:pPr>
            <a:r>
              <a:rPr lang="en-US" dirty="0"/>
              <a:t>Selection  of the function to be executed from various function alternatives is done at the run-time.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49606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Basic Concepts and </a:t>
            </a:r>
            <a:r>
              <a:rPr lang="en" dirty="0"/>
              <a:t>Features of OOP : Message Passing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It is sending and receiving information.</a:t>
            </a:r>
          </a:p>
          <a:p>
            <a:pPr>
              <a:lnSpc>
                <a:spcPct val="250000"/>
              </a:lnSpc>
            </a:pPr>
            <a:r>
              <a:rPr lang="en-US" dirty="0"/>
              <a:t>It is done by using object name along with method(function)name and parameter as information.</a:t>
            </a:r>
          </a:p>
          <a:p>
            <a:pPr>
              <a:lnSpc>
                <a:spcPct val="250000"/>
              </a:lnSpc>
            </a:pPr>
            <a:r>
              <a:rPr lang="en-US" dirty="0"/>
              <a:t>A message for an object is to execute a method.</a:t>
            </a:r>
          </a:p>
          <a:p>
            <a:pPr>
              <a:lnSpc>
                <a:spcPct val="250000"/>
              </a:lnSpc>
            </a:pPr>
            <a:r>
              <a:rPr lang="en-US" dirty="0"/>
              <a:t>It executes a method.</a:t>
            </a:r>
          </a:p>
          <a:p>
            <a:pPr>
              <a:lnSpc>
                <a:spcPct val="250000"/>
              </a:lnSpc>
            </a:pPr>
            <a:r>
              <a:rPr lang="en-US" dirty="0"/>
              <a:t>Object generates desired result.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373170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US" dirty="0"/>
              <a:t>Applications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Real Time Systems</a:t>
            </a:r>
          </a:p>
          <a:p>
            <a:pPr>
              <a:lnSpc>
                <a:spcPct val="250000"/>
              </a:lnSpc>
            </a:pPr>
            <a:r>
              <a:rPr lang="en-US" dirty="0"/>
              <a:t>Simulations and Modeling</a:t>
            </a:r>
          </a:p>
          <a:p>
            <a:pPr>
              <a:lnSpc>
                <a:spcPct val="250000"/>
              </a:lnSpc>
            </a:pPr>
            <a:r>
              <a:rPr lang="en-US" dirty="0"/>
              <a:t>Object Oriented Databases</a:t>
            </a:r>
          </a:p>
          <a:p>
            <a:pPr>
              <a:lnSpc>
                <a:spcPct val="250000"/>
              </a:lnSpc>
            </a:pPr>
            <a:r>
              <a:rPr lang="en-US" dirty="0"/>
              <a:t>Decision Support and Office Automation System</a:t>
            </a:r>
          </a:p>
          <a:p>
            <a:pPr>
              <a:lnSpc>
                <a:spcPct val="250000"/>
              </a:lnSpc>
            </a:pPr>
            <a:r>
              <a:rPr lang="en-US" dirty="0"/>
              <a:t>AI and Expert System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65446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GB" dirty="0"/>
              <a:t>Questions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List Features of Object Oriented Programming</a:t>
            </a:r>
          </a:p>
          <a:p>
            <a:pPr>
              <a:lnSpc>
                <a:spcPct val="250000"/>
              </a:lnSpc>
            </a:pPr>
            <a:r>
              <a:rPr lang="en-US" dirty="0"/>
              <a:t>Give Examples of Class and Object</a:t>
            </a:r>
          </a:p>
          <a:p>
            <a:pPr>
              <a:lnSpc>
                <a:spcPct val="250000"/>
              </a:lnSpc>
            </a:pPr>
            <a:r>
              <a:rPr lang="en-US" dirty="0"/>
              <a:t>Describe Features of Object Oriented Programming</a:t>
            </a:r>
          </a:p>
          <a:p>
            <a:pPr>
              <a:lnSpc>
                <a:spcPct val="250000"/>
              </a:lnSpc>
            </a:pPr>
            <a:r>
              <a:rPr lang="en-US" dirty="0"/>
              <a:t>List Applications of Object Oriented Programming 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109302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4327525" cy="979487"/>
          </a:xfrm>
        </p:spPr>
        <p:txBody>
          <a:bodyPr/>
          <a:lstStyle/>
          <a:p>
            <a:r>
              <a:rPr lang="en-IN" dirty="0"/>
              <a:t>Unit 01 :</a:t>
            </a:r>
            <a:br>
              <a:rPr lang="en-IN" dirty="0"/>
            </a:br>
            <a:r>
              <a:rPr lang="en-IN" dirty="0"/>
              <a:t>Principles of Object Oriented Programming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 dirty="0"/>
              <a:t>Unit Outcome 01:</a:t>
            </a:r>
            <a:br>
              <a:rPr lang="en-IN" dirty="0"/>
            </a:br>
            <a:r>
              <a:rPr lang="en-IN" dirty="0"/>
              <a:t>Write simple C++ program for solving the given expression using POP approach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>
            <a:extLst>
              <a:ext uri="{FF2B5EF4-FFF2-40B4-BE49-F238E27FC236}">
                <a16:creationId xmlns:a16="http://schemas.microsoft.com/office/drawing/2014/main" id="{A754302D-A60E-4DFC-93BD-2DC45A0086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76288" y="1954213"/>
            <a:ext cx="5850143" cy="979487"/>
          </a:xfrm>
        </p:spPr>
        <p:txBody>
          <a:bodyPr/>
          <a:lstStyle/>
          <a:p>
            <a:r>
              <a:rPr lang="en-IN" dirty="0"/>
              <a:t>Learning Outcome 02:</a:t>
            </a:r>
            <a:br>
              <a:rPr lang="en-IN" dirty="0"/>
            </a:br>
            <a:r>
              <a:rPr lang="en-IN" dirty="0"/>
              <a:t>To understand the basic concepts, features of Object Oriented Programming and applications of Object Oriented Languages</a:t>
            </a:r>
            <a:endParaRPr lang="en-US" alt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3500" y="6019800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Prerana Jalgaonkar</a:t>
            </a:r>
            <a:endParaRPr lang="en-IN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6216650"/>
            <a:ext cx="6136079" cy="17938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Lecturer, Department of Information Technology[NBA Accredited],</a:t>
            </a:r>
            <a:r>
              <a:rPr lang="en-US" sz="4800" dirty="0" err="1"/>
              <a:t>Vidyalankar</a:t>
            </a:r>
            <a:r>
              <a:rPr lang="en-US" sz="4800" dirty="0"/>
              <a:t> </a:t>
            </a:r>
            <a:r>
              <a:rPr lang="en-US" sz="4800" dirty="0" err="1"/>
              <a:t>Polytechnic,Mumbai</a:t>
            </a:r>
            <a:endParaRPr lang="en-US" sz="4800" dirty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15539-3EF2-47B6-AC6D-18A2061A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15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>
            <a:extLst>
              <a:ext uri="{FF2B5EF4-FFF2-40B4-BE49-F238E27FC236}">
                <a16:creationId xmlns:a16="http://schemas.microsoft.com/office/drawing/2014/main" id="{47B26478-7682-4DB2-A0DD-CEA9F1918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What we will learn today </a:t>
            </a:r>
          </a:p>
        </p:txBody>
      </p:sp>
      <p:graphicFrame>
        <p:nvGraphicFramePr>
          <p:cNvPr id="38" name="Content Placeholder 20">
            <a:extLst>
              <a:ext uri="{FF2B5EF4-FFF2-40B4-BE49-F238E27FC236}">
                <a16:creationId xmlns:a16="http://schemas.microsoft.com/office/drawing/2014/main" id="{C48B5C5C-37A9-4300-B3C0-F9BE781F2D5E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886400098"/>
              </p:ext>
            </p:extLst>
          </p:nvPr>
        </p:nvGraphicFramePr>
        <p:xfrm>
          <a:off x="609600" y="1138238"/>
          <a:ext cx="4824413" cy="916702"/>
        </p:xfrm>
        <a:graphic>
          <a:graphicData uri="http://schemas.openxmlformats.org/drawingml/2006/table">
            <a:tbl>
              <a:tblPr firstRow="1" bandRow="1"/>
              <a:tblGrid>
                <a:gridCol w="604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0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1.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Basic Concepts and Features of Object Oriented Programming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0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2.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9pPr>
                    </a:lstStyle>
                    <a:p>
                      <a:pPr marL="0" marR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Applications of Object Oriented Programming Languages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2740916-D1BA-4BAB-829F-7597C2BE72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34225" y="3813175"/>
            <a:ext cx="3089275" cy="179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N" dirty="0"/>
              <a:t>Prerana Jalgaonkar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99402F2-BC60-4F1A-A271-032A317F6E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4225" y="4056063"/>
            <a:ext cx="4752975" cy="373062"/>
          </a:xfrm>
        </p:spPr>
        <p:txBody>
          <a:bodyPr rtlCol="0">
            <a:noAutofit/>
          </a:bodyPr>
          <a:lstStyle/>
          <a:p>
            <a:r>
              <a:rPr lang="en-IN" dirty="0"/>
              <a:t>Lecturer, Department of Information Technology[NBA Accredited],</a:t>
            </a:r>
          </a:p>
          <a:p>
            <a:r>
              <a:rPr lang="en-IN" dirty="0" err="1"/>
              <a:t>Vidyalankar</a:t>
            </a:r>
            <a:r>
              <a:rPr lang="en-IN" dirty="0"/>
              <a:t> Polytechnic, Mumbai</a:t>
            </a:r>
          </a:p>
        </p:txBody>
      </p:sp>
      <p:sp>
        <p:nvSpPr>
          <p:cNvPr id="34839" name="Text Placeholder 15">
            <a:extLst>
              <a:ext uri="{FF2B5EF4-FFF2-40B4-BE49-F238E27FC236}">
                <a16:creationId xmlns:a16="http://schemas.microsoft.com/office/drawing/2014/main" id="{F2062C3C-4A14-48CB-94FD-D1CBFD5A4852}"/>
              </a:ext>
            </a:extLst>
          </p:cNvPr>
          <p:cNvSpPr>
            <a:spLocks noGrp="1" noChangeArrowheads="1"/>
          </p:cNvSpPr>
          <p:nvPr>
            <p:ph type="body" sz="quarter" idx="17"/>
          </p:nvPr>
        </p:nvSpPr>
        <p:spPr>
          <a:xfrm>
            <a:off x="6122988" y="1138238"/>
            <a:ext cx="5465762" cy="373062"/>
          </a:xfrm>
        </p:spPr>
        <p:txBody>
          <a:bodyPr/>
          <a:lstStyle/>
          <a:p>
            <a:r>
              <a:rPr lang="en-IN" altLang="en-US"/>
              <a:t>Key takeaways</a:t>
            </a:r>
          </a:p>
        </p:txBody>
      </p:sp>
      <p:sp>
        <p:nvSpPr>
          <p:cNvPr id="34840" name="Text Placeholder 16">
            <a:extLst>
              <a:ext uri="{FF2B5EF4-FFF2-40B4-BE49-F238E27FC236}">
                <a16:creationId xmlns:a16="http://schemas.microsoft.com/office/drawing/2014/main" id="{E00BD35B-33D3-415A-894E-7900A53E5F29}"/>
              </a:ext>
            </a:extLst>
          </p:cNvPr>
          <p:cNvSpPr>
            <a:spLocks noGrp="1" noChangeArrowheads="1"/>
          </p:cNvSpPr>
          <p:nvPr>
            <p:ph type="body" sz="quarter" idx="18"/>
          </p:nvPr>
        </p:nvSpPr>
        <p:spPr>
          <a:xfrm>
            <a:off x="6122988" y="1635125"/>
            <a:ext cx="5465762" cy="1611313"/>
          </a:xfrm>
        </p:spPr>
        <p:txBody>
          <a:bodyPr/>
          <a:lstStyle/>
          <a:p>
            <a:r>
              <a:rPr lang="en-US" dirty="0"/>
              <a:t>Basic Concepts, Features and applications of Object Oriented Languages.</a:t>
            </a:r>
            <a:endParaRPr lang="en-IN" dirty="0"/>
          </a:p>
          <a:p>
            <a:endParaRPr lang="en-IN" dirty="0"/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9793FE34-7C5C-439B-91C5-6C9819D3F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91" y="3845255"/>
            <a:ext cx="1280175" cy="4216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2C69C022-BCE9-4329-BCB4-1DC383BE26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altLang="en-US"/>
              <a:t>Concept Map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3AB74888-FB37-4F64-8E31-FC098CA80C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 fontAlgn="ctr">
              <a:lnSpc>
                <a:spcPct val="200000"/>
              </a:lnSpc>
            </a:pPr>
            <a:r>
              <a:rPr lang="en-GB" dirty="0"/>
              <a:t>Basic Concepts , Features of Object Oriented Programming </a:t>
            </a:r>
            <a:endParaRPr lang="en-IN" dirty="0"/>
          </a:p>
          <a:p>
            <a:pPr fontAlgn="auto">
              <a:lnSpc>
                <a:spcPct val="200000"/>
              </a:lnSpc>
            </a:pPr>
            <a:r>
              <a:rPr lang="en-GB" dirty="0"/>
              <a:t>Applications of Object Oriented Programming Languages</a:t>
            </a:r>
            <a:endParaRPr lang="en-IN" dirty="0"/>
          </a:p>
          <a:p>
            <a:pPr marL="0" indent="0">
              <a:lnSpc>
                <a:spcPct val="200000"/>
              </a:lnSpc>
              <a:buNone/>
            </a:pPr>
            <a:endParaRPr lang="en-IN" altLang="en-US" dirty="0"/>
          </a:p>
          <a:p>
            <a:pPr marL="0" indent="0">
              <a:buNone/>
            </a:pPr>
            <a:endParaRPr lang="en-I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0688C1-738A-4E04-B35F-F68A4D6934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62539" y="2840313"/>
            <a:ext cx="6904383" cy="2553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" dirty="0"/>
              <a:t>Basics of Object Oriented Programming(OOP) 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High Level Language Programming</a:t>
            </a:r>
          </a:p>
          <a:p>
            <a:pPr>
              <a:lnSpc>
                <a:spcPct val="250000"/>
              </a:lnSpc>
            </a:pPr>
            <a:r>
              <a:rPr lang="en-US" dirty="0"/>
              <a:t>Whole world is seen in the form of objects</a:t>
            </a:r>
          </a:p>
          <a:p>
            <a:pPr>
              <a:lnSpc>
                <a:spcPct val="250000"/>
              </a:lnSpc>
            </a:pPr>
            <a:r>
              <a:rPr lang="en-US" dirty="0"/>
              <a:t>Basics of OOP : Class, Object</a:t>
            </a:r>
          </a:p>
          <a:p>
            <a:pPr>
              <a:lnSpc>
                <a:spcPct val="250000"/>
              </a:lnSpc>
            </a:pPr>
            <a:r>
              <a:rPr lang="en-US" dirty="0"/>
              <a:t>Basic Concepts of OOP : Data Abstraction, Data Encapsulation, Inheritance, Polymorphism , Dynamic Binding , Message Passing 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Basics</a:t>
            </a:r>
            <a:r>
              <a:rPr lang="en" dirty="0"/>
              <a:t> of OOP : Class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r>
              <a:rPr lang="en-US" dirty="0"/>
              <a:t>Class has data members and member functions</a:t>
            </a:r>
          </a:p>
          <a:p>
            <a:r>
              <a:rPr lang="en-US" dirty="0"/>
              <a:t>It is a template used for creating Objects </a:t>
            </a:r>
          </a:p>
          <a:p>
            <a:r>
              <a:rPr lang="en-US" dirty="0"/>
              <a:t>e.g. Food, Animals, Fruits ,Human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  <p:pic>
        <p:nvPicPr>
          <p:cNvPr id="4" name="Picture 3" descr="A picture containing bedroom, drawing&#10;&#10;Description automatically generated">
            <a:extLst>
              <a:ext uri="{FF2B5EF4-FFF2-40B4-BE49-F238E27FC236}">
                <a16:creationId xmlns:a16="http://schemas.microsoft.com/office/drawing/2014/main" id="{0ABB7D2B-2770-4C67-949B-798F60CF3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549" y="1137920"/>
            <a:ext cx="4062918" cy="2745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CAAABB-466E-4493-92F2-70F2A963FDA4}"/>
              </a:ext>
            </a:extLst>
          </p:cNvPr>
          <p:cNvSpPr txBox="1"/>
          <p:nvPr/>
        </p:nvSpPr>
        <p:spPr>
          <a:xfrm>
            <a:off x="6644913" y="3939384"/>
            <a:ext cx="3840554" cy="27443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dirty="0">
                <a:solidFill>
                  <a:schemeClr val="bg1"/>
                </a:solidFill>
              </a:rPr>
              <a:t>Class : Animal</a:t>
            </a:r>
            <a:endParaRPr lang="en-IN" dirty="0" err="1">
              <a:solidFill>
                <a:schemeClr val="bg1"/>
              </a:solidFill>
            </a:endParaRPr>
          </a:p>
        </p:txBody>
      </p:sp>
      <p:pic>
        <p:nvPicPr>
          <p:cNvPr id="6" name="Picture 5" descr="Food on a table&#10;&#10;Description automatically generated">
            <a:extLst>
              <a:ext uri="{FF2B5EF4-FFF2-40B4-BE49-F238E27FC236}">
                <a16:creationId xmlns:a16="http://schemas.microsoft.com/office/drawing/2014/main" id="{C9EFF270-A373-480E-8207-A82AB8D84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52" y="2616869"/>
            <a:ext cx="4906968" cy="2745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5005C0-9AF1-44A5-9895-ACB2EA18F359}"/>
              </a:ext>
            </a:extLst>
          </p:cNvPr>
          <p:cNvSpPr txBox="1"/>
          <p:nvPr/>
        </p:nvSpPr>
        <p:spPr>
          <a:xfrm>
            <a:off x="1022994" y="5417850"/>
            <a:ext cx="3840554" cy="27443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dirty="0">
                <a:solidFill>
                  <a:schemeClr val="bg1"/>
                </a:solidFill>
              </a:rPr>
              <a:t>Class : Fruit</a:t>
            </a:r>
            <a:endParaRPr lang="en-IN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05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5CA610BC-9492-4E43-BD7A-57218D7B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93688"/>
            <a:ext cx="10979150" cy="590550"/>
          </a:xfrm>
        </p:spPr>
        <p:txBody>
          <a:bodyPr/>
          <a:lstStyle/>
          <a:p>
            <a:r>
              <a:rPr lang="en-IN" dirty="0"/>
              <a:t>Basic</a:t>
            </a:r>
            <a:r>
              <a:rPr lang="en" dirty="0"/>
              <a:t>s of OOP : Object</a:t>
            </a:r>
            <a:endParaRPr lang="en-GB" altLang="en-US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F636018-CA19-474E-B52F-7B6D3198F5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38238"/>
            <a:ext cx="10979150" cy="4948237"/>
          </a:xfrm>
        </p:spPr>
        <p:txBody>
          <a:bodyPr/>
          <a:lstStyle/>
          <a:p>
            <a:r>
              <a:rPr lang="en-US" dirty="0"/>
              <a:t>An Instance of a class</a:t>
            </a:r>
          </a:p>
          <a:p>
            <a:r>
              <a:rPr lang="en-US" dirty="0"/>
              <a:t>Real world entity that has  attribute and functions</a:t>
            </a:r>
          </a:p>
          <a:p>
            <a:r>
              <a:rPr lang="en-US" dirty="0"/>
              <a:t>Object Communicate with each other using messages</a:t>
            </a:r>
          </a:p>
          <a:p>
            <a:pPr marL="357188" lvl="1" indent="0">
              <a:buNone/>
            </a:pPr>
            <a:endParaRPr lang="en-IN" altLang="en-US" dirty="0"/>
          </a:p>
        </p:txBody>
      </p:sp>
      <p:pic>
        <p:nvPicPr>
          <p:cNvPr id="4" name="Picture 3" descr="A picture containing doll, drawing, toy, clock&#10;&#10;Description automatically generated">
            <a:extLst>
              <a:ext uri="{FF2B5EF4-FFF2-40B4-BE49-F238E27FC236}">
                <a16:creationId xmlns:a16="http://schemas.microsoft.com/office/drawing/2014/main" id="{F02B938B-F719-4ACD-B404-A5E7B21B3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627" y="2669454"/>
            <a:ext cx="4774313" cy="26711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CC00FC-A7E0-426E-BC42-9917DADBA0E9}"/>
              </a:ext>
            </a:extLst>
          </p:cNvPr>
          <p:cNvSpPr txBox="1"/>
          <p:nvPr/>
        </p:nvSpPr>
        <p:spPr>
          <a:xfrm>
            <a:off x="1022994" y="5417850"/>
            <a:ext cx="3840554" cy="586827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dirty="0">
                <a:solidFill>
                  <a:schemeClr val="bg1"/>
                </a:solidFill>
              </a:rPr>
              <a:t>Class : Human </a:t>
            </a:r>
          </a:p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dirty="0">
                <a:solidFill>
                  <a:schemeClr val="bg1"/>
                </a:solidFill>
              </a:rPr>
              <a:t>Objects : Boy, Girl</a:t>
            </a:r>
            <a:endParaRPr lang="en-IN" dirty="0" err="1">
              <a:solidFill>
                <a:schemeClr val="bg1"/>
              </a:solidFill>
            </a:endParaRPr>
          </a:p>
        </p:txBody>
      </p:sp>
      <p:pic>
        <p:nvPicPr>
          <p:cNvPr id="6" name="Picture 5" descr="Food on a table&#10;&#10;Description automatically generated">
            <a:extLst>
              <a:ext uri="{FF2B5EF4-FFF2-40B4-BE49-F238E27FC236}">
                <a16:creationId xmlns:a16="http://schemas.microsoft.com/office/drawing/2014/main" id="{CCE5010B-5F54-4986-853F-0C6D0299F7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0412" y="1244174"/>
            <a:ext cx="4906968" cy="2745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2C50FB-532F-4A9B-A0A2-D5722F65A2A4}"/>
              </a:ext>
            </a:extLst>
          </p:cNvPr>
          <p:cNvSpPr txBox="1"/>
          <p:nvPr/>
        </p:nvSpPr>
        <p:spPr>
          <a:xfrm>
            <a:off x="6900332" y="4095818"/>
            <a:ext cx="5298017" cy="586827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dirty="0">
                <a:solidFill>
                  <a:schemeClr val="bg1"/>
                </a:solidFill>
              </a:rPr>
              <a:t>Class : Fruit</a:t>
            </a:r>
          </a:p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dirty="0">
                <a:solidFill>
                  <a:schemeClr val="bg1"/>
                </a:solidFill>
              </a:rPr>
              <a:t>Objects : Apple, Grapes, Orange, Pineapple</a:t>
            </a:r>
            <a:endParaRPr lang="en-IN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89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theme/theme1.xml><?xml version="1.0" encoding="utf-8"?>
<a:theme xmlns:a="http://schemas.openxmlformats.org/drawingml/2006/main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SBTE PPT Template 3.pptx" id="{BBA135F3-5F53-4525-9D4F-BC06AED73DC6}" vid="{BF8DEA8A-F234-4E32-ACEC-2D9DB85CAB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MSBTE PPT Template 3</Template>
  <TotalTime>0</TotalTime>
  <Words>557</Words>
  <Application>Microsoft Office PowerPoint</Application>
  <PresentationFormat>Custom</PresentationFormat>
  <Paragraphs>97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 Light</vt:lpstr>
      <vt:lpstr>EYInterstate Light</vt:lpstr>
      <vt:lpstr>Georgia</vt:lpstr>
      <vt:lpstr>EY light background</vt:lpstr>
      <vt:lpstr>CO_IF_22316_UO1</vt:lpstr>
      <vt:lpstr>Unit 01 : Principles of Object Oriented Programming</vt:lpstr>
      <vt:lpstr>Unit Outcome 01: Write simple C++ program for solving the given expression using POP approach</vt:lpstr>
      <vt:lpstr>Learning Outcome 02: To understand the basic concepts, features of Object Oriented Programming and applications of Object Oriented Languages</vt:lpstr>
      <vt:lpstr>What we will learn today </vt:lpstr>
      <vt:lpstr>Concept Map</vt:lpstr>
      <vt:lpstr>Basics of Object Oriented Programming(OOP) </vt:lpstr>
      <vt:lpstr>Basics of OOP : Class</vt:lpstr>
      <vt:lpstr>Basics of OOP : Object</vt:lpstr>
      <vt:lpstr>Basic Concepts and Features of OOP : Data Abstraction</vt:lpstr>
      <vt:lpstr>Basic Concepts and Features of OOP : Data Encapsulation</vt:lpstr>
      <vt:lpstr>Basic Concepts and Features of OOP : Inheritance</vt:lpstr>
      <vt:lpstr>Basic Concepts and Features of OOP : Polymorphism</vt:lpstr>
      <vt:lpstr>Basic Concepts and Features of OOP : Dynamic Binding</vt:lpstr>
      <vt:lpstr>Basic Concepts and Features of OOP : Message Passing</vt:lpstr>
      <vt:lpstr>Applications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2020-07-03T15:27:40Z</dcterms:created>
  <dcterms:modified xsi:type="dcterms:W3CDTF">2025-11-12T08:21:53Z</dcterms:modified>
  <cp:contentStatus/>
</cp:coreProperties>
</file>